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  <p:sldMasterId id="2147483698" r:id="rId3"/>
  </p:sldMasterIdLst>
  <p:notesMasterIdLst>
    <p:notesMasterId r:id="rId39"/>
  </p:notesMasterIdLst>
  <p:sldIdLst>
    <p:sldId id="288" r:id="rId4"/>
    <p:sldId id="256" r:id="rId5"/>
    <p:sldId id="289" r:id="rId6"/>
    <p:sldId id="276" r:id="rId7"/>
    <p:sldId id="269" r:id="rId8"/>
    <p:sldId id="263" r:id="rId9"/>
    <p:sldId id="270" r:id="rId10"/>
    <p:sldId id="277" r:id="rId11"/>
    <p:sldId id="262" r:id="rId12"/>
    <p:sldId id="265" r:id="rId13"/>
    <p:sldId id="260" r:id="rId14"/>
    <p:sldId id="264" r:id="rId15"/>
    <p:sldId id="278" r:id="rId16"/>
    <p:sldId id="257" r:id="rId17"/>
    <p:sldId id="259" r:id="rId18"/>
    <p:sldId id="279" r:id="rId19"/>
    <p:sldId id="267" r:id="rId20"/>
    <p:sldId id="266" r:id="rId21"/>
    <p:sldId id="273" r:id="rId22"/>
    <p:sldId id="274" r:id="rId23"/>
    <p:sldId id="281" r:id="rId24"/>
    <p:sldId id="272" r:id="rId25"/>
    <p:sldId id="275" r:id="rId26"/>
    <p:sldId id="268" r:id="rId27"/>
    <p:sldId id="280" r:id="rId28"/>
    <p:sldId id="271" r:id="rId29"/>
    <p:sldId id="287" r:id="rId30"/>
    <p:sldId id="282" r:id="rId31"/>
    <p:sldId id="284" r:id="rId32"/>
    <p:sldId id="285" r:id="rId33"/>
    <p:sldId id="261" r:id="rId34"/>
    <p:sldId id="258" r:id="rId35"/>
    <p:sldId id="291" r:id="rId36"/>
    <p:sldId id="292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87664" autoAdjust="0"/>
  </p:normalViewPr>
  <p:slideViewPr>
    <p:cSldViewPr snapToGrid="0">
      <p:cViewPr varScale="1">
        <p:scale>
          <a:sx n="78" d="100"/>
          <a:sy n="78" d="100"/>
        </p:scale>
        <p:origin x="84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63FEF-96E9-495E-A04D-21B53DF0918C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A2B22-DD6B-46CA-A93F-FA5BD501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5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44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SPA </a:t>
            </a:r>
            <a:r>
              <a:rPr lang="en-US" dirty="0" err="1" smtClean="0"/>
              <a:t>auth</a:t>
            </a:r>
            <a:r>
              <a:rPr lang="en-US" dirty="0" smtClean="0"/>
              <a:t> not available from VS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dotnet new react -au Individual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Angular template has at least one problem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React has </a:t>
            </a:r>
            <a:r>
              <a:rPr lang="en-US" baseline="0" smtClean="0"/>
              <a:t>multiple issues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1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413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dirty="0" smtClean="0"/>
              <a:t>Current perfornance with ASP.NET Core 2.2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369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5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baseline="0" dirty="0" smtClean="0"/>
              <a:t>IAsyncEnumerable&lt;T&gt; - for async streams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Reflection emit and</a:t>
            </a:r>
            <a:r>
              <a:rPr lang="sr-Latn-BA" baseline="0" dirty="0" smtClean="0"/>
              <a:t> capability APIs</a:t>
            </a:r>
            <a:r>
              <a:rPr lang="en-US" dirty="0" smtClean="0"/>
              <a:t> - for dynamic code generation</a:t>
            </a:r>
            <a:r>
              <a:rPr lang="sr-Latn-BA" dirty="0" smtClean="0"/>
              <a:t>, checks and generating</a:t>
            </a:r>
            <a:r>
              <a:rPr lang="sr-Latn-BA" baseline="0" dirty="0" smtClean="0"/>
              <a:t> code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SIMD API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using Intel SSE, SSE2, AVX2, ARM, ARM64 directly from managed code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moving from C++ portion of runtime to C#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better for JIT targeting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optimized basic operations in BCL, such as string comparison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DbProviderFactories</a:t>
            </a:r>
            <a:r>
              <a:rPr lang="sr-Latn-BA" baseline="0" dirty="0" smtClean="0"/>
              <a:t> - use ADO.NET provider without knowing its type at compile type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1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Async streams</a:t>
            </a:r>
            <a:r>
              <a:rPr lang="sr-Latn-BA" baseline="0" dirty="0" smtClean="0"/>
              <a:t> - with IAsyncEnumerable&lt;T&gt;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Floating point changes - alignment and fixes for platforms implementations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7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Span&lt;T&gt;</a:t>
            </a:r>
            <a:r>
              <a:rPr lang="sr-Latn-BA" baseline="0" dirty="0" smtClean="0"/>
              <a:t> added in .NET Core 2.1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3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Tiered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Optimize for both startup and throughput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Was opt-in,</a:t>
            </a:r>
            <a:r>
              <a:rPr lang="sr-Latn-BA" baseline="0" dirty="0" smtClean="0"/>
              <a:t> </a:t>
            </a:r>
            <a:r>
              <a:rPr lang="sr-Latn-BA" dirty="0" smtClean="0"/>
              <a:t>under a switch in .NET Core 2.1 and 2.2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ARM64</a:t>
            </a:r>
            <a:r>
              <a:rPr lang="sr-Latn-BA" baseline="0" dirty="0" smtClean="0"/>
              <a:t>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Primary use case - IoT scenarios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</a:t>
            </a:r>
            <a:r>
              <a:rPr lang="sr-Latn-BA" baseline="0" dirty="0" smtClean="0"/>
              <a:t> Core 2.1 - added </a:t>
            </a:r>
            <a:r>
              <a:rPr lang="sr-Latn-BA" dirty="0" smtClean="0"/>
              <a:t>ARM32 for Linux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 Core</a:t>
            </a:r>
            <a:r>
              <a:rPr lang="sr-Latn-BA" baseline="0" dirty="0" smtClean="0"/>
              <a:t> 2.2 - added ARM32 for Windows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AssemblyDependencyResolver - for plugin scenarios, dynamically loaded assemblies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Unloadability - for plugins, scripts, web sites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Windows Native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P/Invoke since .NET Core 1.0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CoCreate COM APIs and Activate WinRT APIs in .NET Core 3.0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NativeLibrary APIs - multiplatform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Serial Port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Controlling Arduino with .NET using Raspberry Pi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Flash Arduino from Raspberry Pi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System.Devices.Gpio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separate NuGet package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GPIO, PWM, SPI and I2C APIs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TLS 1.3 - Linux only, with OpenSSL lib... Windows and macOS support will be provieded by respective operating system in future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Crypthographic key import / export - various formats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4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Why Windows</a:t>
            </a:r>
            <a:r>
              <a:rPr lang="sr-Latn-BA" baseline="0" dirty="0" smtClean="0"/>
              <a:t> Desktop on Core?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Performance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Side by side execution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Self-contained exe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BCL improvements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46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Check out</a:t>
            </a:r>
            <a:r>
              <a:rPr lang="sr-Latn-BA" baseline="0" dirty="0" smtClean="0"/>
              <a:t> the documentation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https://docs.microsoft.com/en-us/aspnet/core/razor-components/components?view=aspnetcore-3.0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7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Endpoint routing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Endpoint</a:t>
            </a:r>
            <a:r>
              <a:rPr lang="sr-Latn-BA" baseline="0" dirty="0" smtClean="0"/>
              <a:t> class,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New MapXxx() extension methods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CORS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HealthChecks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9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48212" y="470067"/>
            <a:ext cx="1454257" cy="304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C537630-0B98-4A50-95D5-1640EFB18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" y="-487"/>
            <a:ext cx="12180231" cy="68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93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46D99B10-80A8-4DC6-9334-DE78BA840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589" y="5969231"/>
            <a:ext cx="917884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666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F0FC152F-E85C-46FB-980D-2C207D7F2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6" y="6043943"/>
            <a:ext cx="1303396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443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68508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3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42963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6586"/>
            <a:ext cx="12191999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27855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AA05329-5416-4336-AE82-98B8515DC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" y="-486"/>
            <a:ext cx="12180231" cy="68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42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51AB85C-9558-4FB1-91E0-32BF3D487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" y="0"/>
            <a:ext cx="12180231" cy="68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7929194-A8E6-4D83-9FFE-D0EEF4836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6" y="6030660"/>
            <a:ext cx="1942254" cy="71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97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F2FD15D-47F6-4A45-A154-C2F76CAD1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338" y="1183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914902-FAA9-4B12-9BF5-1189198A1455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11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7141828" y="1629538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F2652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141828" y="3447586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ED127CE-B098-47A4-A27C-3AE2F05A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3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370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914902-FAA9-4B12-9BF5-1189198A1455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03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243EE18-BEC7-4A9D-89BE-F17855D1F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4" y="-486"/>
            <a:ext cx="12180231" cy="68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73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A4BA597-190A-4715-868C-B5BF18394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7338" y="1183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3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33612230-6031-404B-A37D-72B5EBE329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1787" y="5894518"/>
            <a:ext cx="1091680" cy="67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6366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xmlns="" id="{360E2DEF-680A-A34C-AE96-A53234B1DF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1787" y="5894518"/>
            <a:ext cx="1091680" cy="67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357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xmlns="" id="{3498B989-0BC9-6642-BD1A-6DAED567E8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1787" y="5894518"/>
            <a:ext cx="1091680" cy="67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9498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xmlns="" id="{62AA13AC-4049-7249-9F5D-AA8E754798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1787" y="5894518"/>
            <a:ext cx="1091680" cy="67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82347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Graphic 2">
            <a:extLst>
              <a:ext uri="{FF2B5EF4-FFF2-40B4-BE49-F238E27FC236}">
                <a16:creationId xmlns:a16="http://schemas.microsoft.com/office/drawing/2014/main" xmlns="" id="{6F00E925-3737-E148-9E09-3133B134F2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41787" y="5894518"/>
            <a:ext cx="1091680" cy="67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3398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EAC3B963-E166-4AB0-A4A0-3A019C3F39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27528" y="5969231"/>
            <a:ext cx="842084" cy="6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52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xmlns="" id="{28FD4344-3C44-0C4A-AF3A-9A2B2EDCAC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27528" y="5969231"/>
            <a:ext cx="842084" cy="6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15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AFF29D20-4044-4B7A-A825-1032E399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067" y="6021695"/>
            <a:ext cx="1303396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39947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8175" y="2882826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xmlns="" id="{7700B684-580A-8B40-9610-CFC14EA44C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27528" y="5969231"/>
            <a:ext cx="842084" cy="663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90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DAFD15F1-0678-421E-8A5E-D4ECF2CA5C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642" y="5969230"/>
            <a:ext cx="1214479" cy="7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141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107223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15388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07593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876"/>
            <a:ext cx="12436474" cy="700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588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78AAFA-A130-4F66-B724-4DA2247898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4" y="-487"/>
            <a:ext cx="12180231" cy="68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172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5914902-FAA9-4B12-9BF5-1189198A1455}" type="datetimeFigureOut">
              <a:rPr lang="en-US" smtClean="0"/>
              <a:t>4/4/2019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3902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8BA571-0FA0-4DA6-A835-FCF53A9E0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4" y="-487"/>
            <a:ext cx="12180231" cy="68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8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5"/>
            <a:ext cx="4840694" cy="1799462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solidFill>
                  <a:srgbClr val="00254A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2" y="3877277"/>
            <a:ext cx="4840694" cy="717249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137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95F5412-3E7A-43F3-8469-FB3720FE10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37338" y="2366"/>
            <a:ext cx="6854662" cy="685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46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xmlns="" id="{CD700F32-7C7E-4E5E-A0A8-E297D6F2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067" y="6021695"/>
            <a:ext cx="1303396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9884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F0590A26-5251-4FAD-BFE9-0B9FCB1A2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3422" y="5969230"/>
            <a:ext cx="1085197" cy="6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1324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xmlns="" id="{843BD83C-A64F-6B45-8C55-E4BA63D10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3422" y="5969230"/>
            <a:ext cx="1085197" cy="6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8713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xmlns="" id="{4C2BDFBE-FAF5-3243-B66F-583B55C4F5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3422" y="5969230"/>
            <a:ext cx="1085197" cy="6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42463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6" name="Graphic 2">
            <a:extLst>
              <a:ext uri="{FF2B5EF4-FFF2-40B4-BE49-F238E27FC236}">
                <a16:creationId xmlns:a16="http://schemas.microsoft.com/office/drawing/2014/main" xmlns="" id="{6C113A10-CAC0-3B47-91DB-44B2B5E606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3422" y="5969230"/>
            <a:ext cx="1085197" cy="6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3147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54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Graphic 2">
            <a:extLst>
              <a:ext uri="{FF2B5EF4-FFF2-40B4-BE49-F238E27FC236}">
                <a16:creationId xmlns:a16="http://schemas.microsoft.com/office/drawing/2014/main" xmlns="" id="{934C6129-82F3-D249-BCE5-DF895A569E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03422" y="5969230"/>
            <a:ext cx="1085197" cy="66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6637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xmlns="" id="{03B1E598-4699-43A9-A2AB-96819F9822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863" y="6035128"/>
            <a:ext cx="935791" cy="5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5990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xmlns="" id="{A44E5075-D25F-0947-8A1F-6A5657AC10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863" y="6035128"/>
            <a:ext cx="935791" cy="5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98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Graphic 5">
            <a:extLst>
              <a:ext uri="{FF2B5EF4-FFF2-40B4-BE49-F238E27FC236}">
                <a16:creationId xmlns:a16="http://schemas.microsoft.com/office/drawing/2014/main" xmlns="" id="{F792C01B-D0F4-F14D-8D29-4AFC983B6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62863" y="6035128"/>
            <a:ext cx="935791" cy="57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587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11AAF032-8425-43B4-B025-8066461AD9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643" y="6004603"/>
            <a:ext cx="985235" cy="60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56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5265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Click to 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B25D7781-36E9-4AF9-89E0-950B11A6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067" y="6021695"/>
            <a:ext cx="1303396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7137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3284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88025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36586"/>
            <a:ext cx="12191999" cy="693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8321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E07EE14-375D-4E12-92AF-CB580B6AF8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84" y="-487"/>
            <a:ext cx="12180231" cy="68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777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xmlns="" id="{4EE67983-6271-4A77-871B-78FF8DC8A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067" y="6021695"/>
            <a:ext cx="1303396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7290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2652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xmlns="" id="{0869EC48-FA87-4A44-AE88-E99F823D5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067" y="6021695"/>
            <a:ext cx="1303396" cy="52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398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xmlns="" id="{E238CA48-B186-4C84-8CE2-03911AEDB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589" y="5969231"/>
            <a:ext cx="917884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90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rgbClr val="F265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xmlns="" id="{9B0C114E-289D-48F4-A505-EB0BDA2A7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5589" y="5969231"/>
            <a:ext cx="917884" cy="60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23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5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37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715" r:id="rId17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8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tiered-compilation-preview-in-net-core-2-1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github.com/dotnet/core/blob/master/Documentation/linux-setup.md" TargetMode="External"/><Relationship Id="rId4" Type="http://schemas.openxmlformats.org/officeDocument/2006/relationships/hyperlink" Target="https://github.com/dotnet/announcements/issues/82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iot/blob/master/samples/README.md" TargetMode="External"/><Relationship Id="rId3" Type="http://schemas.openxmlformats.org/officeDocument/2006/relationships/hyperlink" Target="https://github.com/dotnet/samples/tree/master/core/extensions/AppWithPlugin" TargetMode="External"/><Relationship Id="rId7" Type="http://schemas.openxmlformats.org/officeDocument/2006/relationships/hyperlink" Target="https://github.com/dotnet/iot/tree/master/samples/serialport-arduin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github.com/dotnet/samples/pull/668/files" TargetMode="External"/><Relationship Id="rId5" Type="http://schemas.openxmlformats.org/officeDocument/2006/relationships/hyperlink" Target="https://github.com/dotnet/samples/tree/master/core/extensions/ExcelDemo" TargetMode="External"/><Relationship Id="rId4" Type="http://schemas.openxmlformats.org/officeDocument/2006/relationships/hyperlink" Target="https://github.com/dotnet/samples/tree/master/core/tutorials/Unloadi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how-to-port-desktop-applications-to-net-core-3-0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8.png"/><Relationship Id="rId4" Type="http://schemas.openxmlformats.org/officeDocument/2006/relationships/hyperlink" Target="https://github.com/aspnet/AspNetCore/issues/8931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fundamentals/host/generic-host?view=aspnetcore-3.0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ecurity/authentication/identity-api-authorization?view=aspnetcore-3.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treamr.azurewebsites.net/" TargetMode="External"/><Relationship Id="rId2" Type="http://schemas.openxmlformats.org/officeDocument/2006/relationships/hyperlink" Target="https://docs.microsoft.com/en-us/aspnet/core/signalr/streaming?view=aspnetcore-3.0" TargetMode="Externa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evblogs.microsoft.com/aspnet/net-core-workers-as-windows-services/" TargetMode="Externa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grpc/?view=aspnetcore-3.0" TargetMode="External"/><Relationship Id="rId2" Type="http://schemas.openxmlformats.org/officeDocument/2006/relationships/hyperlink" Target="https://github.com/grpc/grpc-dotnet/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andrewlock.net/exploring-the-net-core-mcr-docker-files-runtime-vs-aspnet-vs-sdk/" TargetMode="Externa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ef/core/what-is-new/ef-core-3.0/breaking-changes" TargetMode="Externa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azor.net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eofascent.com/2019/02/04/asp-net-core-saturating-10gbe-at-7-million-requests-per-second/" TargetMode="External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net/benchmarks" TargetMode="External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dotnet/announcing-net-standard-2-1/" TargetMode="External"/><Relationship Id="rId3" Type="http://schemas.openxmlformats.org/officeDocument/2006/relationships/hyperlink" Target="https://devblogs.microsoft.com/dotnet/announcing-net-core-3-preview-2/" TargetMode="External"/><Relationship Id="rId7" Type="http://schemas.openxmlformats.org/officeDocument/2006/relationships/hyperlink" Target="https://docs.microsoft.com/en-us/ef/core/what-is-new/ef-core-3.0/" TargetMode="External"/><Relationship Id="rId2" Type="http://schemas.openxmlformats.org/officeDocument/2006/relationships/hyperlink" Target="https://devblogs.microsoft.com/dotnet/announcing-net-core-3-preview-1-and-open-sourcing-windows-desktop-frameworks/" TargetMode="External"/><Relationship Id="rId1" Type="http://schemas.openxmlformats.org/officeDocument/2006/relationships/slideLayout" Target="../slideLayouts/slideLayout24.xml"/><Relationship Id="rId6" Type="http://schemas.openxmlformats.org/officeDocument/2006/relationships/hyperlink" Target="https://devblogs.microsoft.com/aspnet/asp-net-core-updates-in-net-core-3-0-preview-3/" TargetMode="External"/><Relationship Id="rId5" Type="http://schemas.openxmlformats.org/officeDocument/2006/relationships/hyperlink" Target="https://devblogs.microsoft.com/dotnet/announcing-net-core-3-preview-3/" TargetMode="External"/><Relationship Id="rId10" Type="http://schemas.openxmlformats.org/officeDocument/2006/relationships/hyperlink" Target="https://live.asp.net/" TargetMode="External"/><Relationship Id="rId4" Type="http://schemas.openxmlformats.org/officeDocument/2006/relationships/hyperlink" Target="https://devblogs.microsoft.com/aspnet/aspnet-core-3-preview-2/" TargetMode="External"/><Relationship Id="rId9" Type="http://schemas.openxmlformats.org/officeDocument/2006/relationships/hyperlink" Target="https://devblogs.microsoft.com/aspnet/blazor-0-9-0-experimental-release-now-available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studio.microsoft.com/vs/" TargetMode="External"/><Relationship Id="rId2" Type="http://schemas.openxmlformats.org/officeDocument/2006/relationships/hyperlink" Target="https://dotnet.microsoft.com/download/dotnet-core/3.0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github.com/miroslavpopovic/what-is-new-in-dotnet-core-3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using-net-hardware-intrinsics-api-to-accelerate-machine-learning-scenario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2.png"/><Relationship Id="rId4" Type="http://schemas.openxmlformats.org/officeDocument/2006/relationships/hyperlink" Target="https://fiigii.com/2019/03/03/Hardware-intrinsic-in-NET-Core-3-0-Introduction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utorials/generate-consume-asynchronous-strea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3.jpg"/><Relationship Id="rId4" Type="http://schemas.openxmlformats.org/officeDocument/2006/relationships/hyperlink" Target="https://devblogs.microsoft.com/dotnet/floating-point-parsing-and-formatting-improvements-in-net-core-3-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evblogs.microsoft.com/dotnet/announcing-f-4-6-preview/" TargetMode="Externa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fx/blob/master/src/System.Text.Json/roadmap/README.md" TargetMode="External"/><Relationship Id="rId2" Type="http://schemas.openxmlformats.org/officeDocument/2006/relationships/hyperlink" Target="https://github.com/dotnet/announcements/issues/90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9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357056"/>
          </a:xfrm>
        </p:spPr>
        <p:txBody>
          <a:bodyPr/>
          <a:lstStyle/>
          <a:p>
            <a:r>
              <a:rPr lang="en-US" dirty="0" smtClean="0"/>
              <a:t>Span&lt;T&gt; and Memory&lt;T&gt; optimizations</a:t>
            </a:r>
          </a:p>
          <a:p>
            <a:r>
              <a:rPr lang="en-US" dirty="0" smtClean="0"/>
              <a:t>String types optimized when used as </a:t>
            </a:r>
            <a:r>
              <a:rPr lang="sr-Latn-BA" dirty="0" smtClean="0"/>
              <a:t/>
            </a:r>
            <a:br>
              <a:rPr lang="sr-Latn-BA" dirty="0" smtClean="0"/>
            </a:br>
            <a:r>
              <a:rPr lang="en-US" dirty="0" smtClean="0"/>
              <a:t>keys with Dictionary&lt;</a:t>
            </a:r>
            <a:r>
              <a:rPr lang="en-US" dirty="0" err="1" smtClean="0"/>
              <a:t>TKey</a:t>
            </a:r>
            <a:r>
              <a:rPr lang="en-US" dirty="0" smtClean="0"/>
              <a:t>, TValue&gt;</a:t>
            </a:r>
          </a:p>
          <a:p>
            <a:r>
              <a:rPr lang="en-US" dirty="0" err="1" smtClean="0"/>
              <a:t>Brotli</a:t>
            </a:r>
            <a:r>
              <a:rPr lang="en-US" dirty="0" smtClean="0"/>
              <a:t> </a:t>
            </a:r>
            <a:r>
              <a:rPr lang="sr-Latn-BA" dirty="0" smtClean="0"/>
              <a:t>compression </a:t>
            </a:r>
            <a:r>
              <a:rPr lang="en-US" dirty="0" smtClean="0"/>
              <a:t>support in </a:t>
            </a:r>
            <a:r>
              <a:rPr lang="en-US" dirty="0" err="1" smtClean="0"/>
              <a:t>HttpClient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59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808965"/>
          </a:xfrm>
        </p:spPr>
        <p:txBody>
          <a:bodyPr>
            <a:noAutofit/>
          </a:bodyPr>
          <a:lstStyle/>
          <a:p>
            <a:r>
              <a:rPr lang="en-US" sz="3200" dirty="0"/>
              <a:t>Local dotnet tools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dotnet-</a:t>
            </a:r>
            <a:r>
              <a:rPr lang="en-US" sz="2400" dirty="0" err="1">
                <a:latin typeface="Consolas" panose="020B0609020204030204" pitchFamily="49" charset="0"/>
              </a:rPr>
              <a:t>tools.json</a:t>
            </a:r>
            <a:endParaRPr lang="en-US" sz="2400" dirty="0">
              <a:latin typeface="Consolas" panose="020B0609020204030204" pitchFamily="49" charset="0"/>
            </a:endParaRP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dotnet new tool-manifest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dotnet tool list (-g)</a:t>
            </a:r>
          </a:p>
          <a:p>
            <a:pPr lvl="1"/>
            <a:r>
              <a:rPr lang="en-US" sz="2400" dirty="0">
                <a:latin typeface="Consolas" panose="020B0609020204030204" pitchFamily="49" charset="0"/>
              </a:rPr>
              <a:t>dotnet tool restore / run / install / uninstall</a:t>
            </a:r>
          </a:p>
          <a:p>
            <a:r>
              <a:rPr lang="en-US" sz="3200" dirty="0" smtClean="0"/>
              <a:t>Dotnet build copies dependencies by default</a:t>
            </a:r>
          </a:p>
          <a:p>
            <a:pPr lvl="1"/>
            <a:r>
              <a:rPr lang="en-US" sz="2400" dirty="0" smtClean="0"/>
              <a:t>no need for </a:t>
            </a:r>
            <a:r>
              <a:rPr lang="en-US" sz="2400" dirty="0" smtClean="0">
                <a:latin typeface="Consolas" panose="020B0609020204030204" pitchFamily="49" charset="0"/>
              </a:rPr>
              <a:t>dotnet publish</a:t>
            </a:r>
          </a:p>
          <a:p>
            <a:r>
              <a:rPr lang="en-US" sz="3200" dirty="0" smtClean="0">
                <a:hlinkClick r:id="rId3"/>
              </a:rPr>
              <a:t>Tiered </a:t>
            </a:r>
            <a:r>
              <a:rPr lang="en-US" sz="3200" dirty="0">
                <a:hlinkClick r:id="rId3"/>
              </a:rPr>
              <a:t>compilation</a:t>
            </a:r>
            <a:r>
              <a:rPr lang="en-US" sz="3200" dirty="0"/>
              <a:t> on by </a:t>
            </a:r>
            <a:r>
              <a:rPr lang="en-US" sz="3200" dirty="0" smtClean="0"/>
              <a:t>default</a:t>
            </a:r>
          </a:p>
          <a:p>
            <a:r>
              <a:rPr lang="en-US" sz="3200" dirty="0"/>
              <a:t>ARM64 for </a:t>
            </a:r>
            <a:r>
              <a:rPr lang="en-US" sz="3200" dirty="0" smtClean="0"/>
              <a:t>Linux</a:t>
            </a:r>
            <a:r>
              <a:rPr lang="sr-Latn-BA" sz="3200" dirty="0" smtClean="0"/>
              <a:t> [</a:t>
            </a:r>
            <a:r>
              <a:rPr lang="sr-Latn-BA" sz="3200" dirty="0" smtClean="0">
                <a:hlinkClick r:id="rId4"/>
              </a:rPr>
              <a:t>status</a:t>
            </a:r>
            <a:r>
              <a:rPr lang="sr-Latn-BA" sz="3200" dirty="0" smtClean="0"/>
              <a:t>]</a:t>
            </a:r>
            <a:endParaRPr lang="en-US" sz="3200" dirty="0" smtClean="0"/>
          </a:p>
          <a:p>
            <a:r>
              <a:rPr lang="en-US" sz="3200" dirty="0"/>
              <a:t>Install on Linux with </a:t>
            </a:r>
            <a:r>
              <a:rPr lang="en-US" sz="3200" dirty="0" smtClean="0"/>
              <a:t>Snap</a:t>
            </a:r>
            <a:r>
              <a:rPr lang="sr-Latn-BA" sz="3200" dirty="0" smtClean="0"/>
              <a:t> [</a:t>
            </a:r>
            <a:r>
              <a:rPr lang="sr-Latn-BA" sz="3200" dirty="0" smtClean="0">
                <a:hlinkClick r:id="rId5"/>
              </a:rPr>
              <a:t>setup</a:t>
            </a:r>
            <a:r>
              <a:rPr lang="sr-Latn-BA" sz="3200" dirty="0" smtClean="0"/>
              <a:t>]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93372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206530"/>
          </a:xfrm>
        </p:spPr>
        <p:txBody>
          <a:bodyPr>
            <a:no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AssemblyDependencyResolver</a:t>
            </a:r>
            <a:r>
              <a:rPr lang="en-US" sz="3200" dirty="0"/>
              <a:t> [</a:t>
            </a:r>
            <a:r>
              <a:rPr lang="en-US" sz="3200" dirty="0">
                <a:hlinkClick r:id="rId3"/>
              </a:rPr>
              <a:t>samples</a:t>
            </a:r>
            <a:r>
              <a:rPr lang="en-US" sz="3200" dirty="0"/>
              <a:t>]</a:t>
            </a:r>
          </a:p>
          <a:p>
            <a:r>
              <a:rPr lang="en-US" sz="3200" dirty="0"/>
              <a:t>Assembly </a:t>
            </a:r>
            <a:r>
              <a:rPr lang="en-US" sz="3200" dirty="0" err="1"/>
              <a:t>Unloadability</a:t>
            </a:r>
            <a:r>
              <a:rPr lang="sr-Latn-BA" sz="3200" dirty="0"/>
              <a:t> [</a:t>
            </a:r>
            <a:r>
              <a:rPr lang="sr-Latn-BA" sz="3200" dirty="0">
                <a:hlinkClick r:id="rId4"/>
              </a:rPr>
              <a:t>samples</a:t>
            </a:r>
            <a:r>
              <a:rPr lang="sr-Latn-BA" sz="3200" dirty="0"/>
              <a:t>]</a:t>
            </a:r>
            <a:endParaRPr lang="en-US" sz="3200" dirty="0"/>
          </a:p>
          <a:p>
            <a:r>
              <a:rPr lang="sr-Latn-BA" sz="3200" dirty="0" smtClean="0"/>
              <a:t>Windows Native Interop [</a:t>
            </a:r>
            <a:r>
              <a:rPr lang="sr-Latn-BA" sz="3200" dirty="0" smtClean="0">
                <a:hlinkClick r:id="rId5"/>
              </a:rPr>
              <a:t>samples</a:t>
            </a:r>
            <a:r>
              <a:rPr lang="sr-Latn-BA" sz="3200" dirty="0" smtClean="0"/>
              <a:t>]</a:t>
            </a:r>
            <a:endParaRPr lang="en-US" sz="3200" dirty="0"/>
          </a:p>
          <a:p>
            <a:r>
              <a:rPr lang="en-US" sz="3200" dirty="0" err="1"/>
              <a:t>DLLMap</a:t>
            </a:r>
            <a:r>
              <a:rPr lang="en-US" sz="3200" dirty="0"/>
              <a:t> and Native image resolver events [</a:t>
            </a:r>
            <a:r>
              <a:rPr lang="en-US" sz="3200" dirty="0">
                <a:hlinkClick r:id="rId6"/>
              </a:rPr>
              <a:t>samples</a:t>
            </a:r>
            <a:r>
              <a:rPr lang="en-US" sz="3200" dirty="0"/>
              <a:t>]</a:t>
            </a:r>
          </a:p>
          <a:p>
            <a:r>
              <a:rPr lang="en-US" sz="3200" dirty="0" smtClean="0"/>
              <a:t>Serial Port APIs supported on Linux</a:t>
            </a:r>
            <a:r>
              <a:rPr lang="sr-Latn-BA" sz="3200" dirty="0" smtClean="0"/>
              <a:t> [</a:t>
            </a:r>
            <a:r>
              <a:rPr lang="sr-Latn-BA" sz="3200" dirty="0" smtClean="0">
                <a:hlinkClick r:id="rId7"/>
              </a:rPr>
              <a:t>samples</a:t>
            </a:r>
            <a:r>
              <a:rPr lang="sr-Latn-BA" sz="3200" dirty="0" smtClean="0"/>
              <a:t>]</a:t>
            </a:r>
            <a:endParaRPr lang="en-US" sz="3200" dirty="0" smtClean="0"/>
          </a:p>
          <a:p>
            <a:r>
              <a:rPr lang="en-US" sz="2800" dirty="0" err="1" smtClean="0">
                <a:latin typeface="Consolas" panose="020B0609020204030204" pitchFamily="49" charset="0"/>
              </a:rPr>
              <a:t>System.Devices.Gpio</a:t>
            </a:r>
            <a:r>
              <a:rPr lang="en-US" sz="3200" dirty="0" smtClean="0"/>
              <a:t> - for </a:t>
            </a:r>
            <a:r>
              <a:rPr lang="en-US" sz="3200" dirty="0" err="1" smtClean="0"/>
              <a:t>IoT</a:t>
            </a:r>
            <a:r>
              <a:rPr lang="en-US" sz="3200" dirty="0" smtClean="0"/>
              <a:t> ports</a:t>
            </a:r>
            <a:r>
              <a:rPr lang="sr-Latn-BA" sz="3200" dirty="0" smtClean="0"/>
              <a:t> [</a:t>
            </a:r>
            <a:r>
              <a:rPr lang="sr-Latn-BA" sz="3200" dirty="0" smtClean="0">
                <a:hlinkClick r:id="rId8"/>
              </a:rPr>
              <a:t>samples</a:t>
            </a:r>
            <a:r>
              <a:rPr lang="sr-Latn-BA" sz="3200" dirty="0" smtClean="0"/>
              <a:t>]</a:t>
            </a:r>
            <a:endParaRPr lang="en-US" sz="3200" dirty="0" smtClean="0"/>
          </a:p>
          <a:p>
            <a:r>
              <a:rPr lang="en-US" sz="3200" dirty="0" smtClean="0"/>
              <a:t>TLS 1.3 &amp; OpenSSL 1.1.1 on Linux</a:t>
            </a:r>
          </a:p>
          <a:p>
            <a:r>
              <a:rPr lang="en-US" sz="3200" dirty="0" smtClean="0"/>
              <a:t>Cryptography</a:t>
            </a:r>
          </a:p>
          <a:p>
            <a:pPr lvl="1"/>
            <a:r>
              <a:rPr lang="en-US" sz="2400" dirty="0" smtClean="0"/>
              <a:t>AES-GCM &amp; AES-CCM</a:t>
            </a:r>
            <a:r>
              <a:rPr lang="sr-Latn-BA" sz="2400" dirty="0" smtClean="0"/>
              <a:t> algorithms</a:t>
            </a:r>
            <a:endParaRPr lang="en-US" sz="2400" dirty="0" smtClean="0"/>
          </a:p>
          <a:p>
            <a:pPr lvl="1"/>
            <a:r>
              <a:rPr lang="en-US" sz="2400" dirty="0" smtClean="0"/>
              <a:t>Cryptographic key import / export</a:t>
            </a:r>
          </a:p>
        </p:txBody>
      </p:sp>
    </p:spTree>
    <p:extLst>
      <p:ext uri="{BB962C8B-B14F-4D97-AF65-F5344CB8AC3E}">
        <p14:creationId xmlns:p14="http://schemas.microsoft.com/office/powerpoint/2010/main" val="3466708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84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Windows Forms</a:t>
            </a:r>
          </a:p>
          <a:p>
            <a:r>
              <a:rPr lang="en-US" dirty="0" smtClean="0"/>
              <a:t>WPF</a:t>
            </a:r>
          </a:p>
          <a:p>
            <a:r>
              <a:rPr lang="en-US" dirty="0" err="1" smtClean="0"/>
              <a:t>WinUI</a:t>
            </a:r>
            <a:endParaRPr lang="sr-Latn-BA" dirty="0" smtClean="0"/>
          </a:p>
          <a:p>
            <a:r>
              <a:rPr lang="en-US" dirty="0" smtClean="0"/>
              <a:t>Open-source</a:t>
            </a:r>
          </a:p>
          <a:p>
            <a:r>
              <a:rPr lang="sr-Latn-BA" dirty="0" smtClean="0">
                <a:hlinkClick r:id="rId3"/>
              </a:rPr>
              <a:t>How to port desktop applications to .NET Core 3.0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367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3443250"/>
          </a:xfrm>
        </p:spPr>
        <p:txBody>
          <a:bodyPr/>
          <a:lstStyle/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wpf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winforms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/>
              <a:t>.NET</a:t>
            </a:r>
            <a:r>
              <a:rPr lang="en-US" dirty="0" smtClean="0"/>
              <a:t> </a:t>
            </a:r>
            <a:r>
              <a:rPr lang="sr-Latn-BA" dirty="0" smtClean="0"/>
              <a:t>C</a:t>
            </a:r>
            <a:r>
              <a:rPr lang="en-US" dirty="0" smtClean="0"/>
              <a:t>ore apps have </a:t>
            </a:r>
            <a:r>
              <a:rPr lang="sr-Latn-BA" dirty="0" smtClean="0"/>
              <a:t/>
            </a:r>
            <a:br>
              <a:rPr lang="sr-Latn-BA" dirty="0" smtClean="0"/>
            </a:br>
            <a:r>
              <a:rPr lang="en-US" dirty="0" smtClean="0"/>
              <a:t>.exe by default</a:t>
            </a:r>
          </a:p>
          <a:p>
            <a:r>
              <a:rPr lang="en-US" dirty="0"/>
              <a:t>MSIX Deployment </a:t>
            </a:r>
            <a:r>
              <a:rPr lang="sr-Latn-BA" dirty="0" smtClean="0"/>
              <a:t/>
            </a:r>
            <a:br>
              <a:rPr lang="sr-Latn-BA" dirty="0" smtClean="0"/>
            </a:br>
            <a:r>
              <a:rPr lang="en-US" dirty="0" smtClean="0"/>
              <a:t>for Desktop apps</a:t>
            </a:r>
            <a:endParaRPr lang="sr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058" y="1187644"/>
            <a:ext cx="5325942" cy="360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8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276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21" y="1192589"/>
            <a:ext cx="4237160" cy="2684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trike="sngStrike" dirty="0" smtClean="0"/>
              <a:t>Razor Components</a:t>
            </a:r>
            <a:r>
              <a:rPr lang="sr-Latn-BA" dirty="0"/>
              <a:t> </a:t>
            </a:r>
            <a:r>
              <a:rPr lang="sr-Latn-BA" dirty="0" smtClean="0"/>
              <a:t>Server-side Blazor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58930"/>
          </a:xfrm>
        </p:spPr>
        <p:txBody>
          <a:bodyPr>
            <a:noAutofit/>
          </a:bodyPr>
          <a:lstStyle/>
          <a:p>
            <a:r>
              <a:rPr lang="en-US" sz="3200" dirty="0"/>
              <a:t>Hosting on </a:t>
            </a:r>
            <a:r>
              <a:rPr lang="en-US" sz="3200" dirty="0" smtClean="0"/>
              <a:t>server</a:t>
            </a:r>
            <a:r>
              <a:rPr lang="sr-Latn-BA" sz="3200" dirty="0" smtClean="0"/>
              <a:t> [</a:t>
            </a:r>
            <a:r>
              <a:rPr lang="sr-Latn-BA" sz="3200" dirty="0" smtClean="0">
                <a:hlinkClick r:id="rId4"/>
              </a:rPr>
              <a:t>rename</a:t>
            </a:r>
            <a:r>
              <a:rPr lang="sr-Latn-BA" sz="3200" dirty="0" smtClean="0"/>
              <a:t>]</a:t>
            </a:r>
            <a:endParaRPr lang="en-US" sz="3200" dirty="0"/>
          </a:p>
          <a:p>
            <a:r>
              <a:rPr lang="en-US" sz="3200" dirty="0" smtClean="0"/>
              <a:t>Project templates in VS 2019</a:t>
            </a:r>
          </a:p>
          <a:p>
            <a:r>
              <a:rPr lang="en-US" sz="2800" dirty="0" smtClean="0">
                <a:latin typeface="Consolas" panose="020B0609020204030204" pitchFamily="49" charset="0"/>
              </a:rPr>
              <a:t>.razor </a:t>
            </a:r>
            <a:r>
              <a:rPr lang="en-US" sz="3200" dirty="0" smtClean="0"/>
              <a:t>files</a:t>
            </a:r>
          </a:p>
          <a:p>
            <a:r>
              <a:rPr lang="en-US" sz="3200" dirty="0" smtClean="0"/>
              <a:t>JavaScript interop - </a:t>
            </a:r>
            <a:r>
              <a:rPr lang="en-US" sz="2800" dirty="0" err="1" smtClean="0">
                <a:latin typeface="Consolas" panose="020B0609020204030204" pitchFamily="49" charset="0"/>
              </a:rPr>
              <a:t>IJSRuntime</a:t>
            </a:r>
            <a:r>
              <a:rPr lang="en-US" sz="2800" dirty="0" smtClean="0"/>
              <a:t> </a:t>
            </a:r>
            <a:r>
              <a:rPr lang="en-US" sz="3200" dirty="0" smtClean="0"/>
              <a:t>interface</a:t>
            </a:r>
          </a:p>
          <a:p>
            <a:r>
              <a:rPr lang="en-US" sz="3200" dirty="0" smtClean="0"/>
              <a:t>Class libraries for sharing components</a:t>
            </a:r>
          </a:p>
          <a:p>
            <a:r>
              <a:rPr lang="en-US" sz="3200" dirty="0" smtClean="0"/>
              <a:t>MVC and Razor Pages integration</a:t>
            </a:r>
          </a:p>
          <a:p>
            <a:pPr marL="224096" lvl="1" indent="0">
              <a:buNone/>
            </a:pPr>
            <a:r>
              <a:rPr lang="sr-Latn-BA" sz="2400" dirty="0" smtClean="0"/>
              <a:t>    </a:t>
            </a:r>
            <a:r>
              <a:rPr lang="en-US" sz="2400" dirty="0" err="1" smtClean="0">
                <a:latin typeface="Consolas" panose="020B0609020204030204" pitchFamily="49" charset="0"/>
              </a:rPr>
              <a:t>Html.RenderComponentAsync</a:t>
            </a:r>
            <a:r>
              <a:rPr lang="en-US" sz="2400" dirty="0" smtClean="0">
                <a:latin typeface="Consolas" panose="020B0609020204030204" pitchFamily="49" charset="0"/>
              </a:rPr>
              <a:t>&lt;Counter&gt;()</a:t>
            </a:r>
          </a:p>
          <a:p>
            <a:r>
              <a:rPr lang="en-US" sz="3200" dirty="0" smtClean="0"/>
              <a:t>Server-side </a:t>
            </a:r>
            <a:r>
              <a:rPr lang="en-US" sz="3200" dirty="0" err="1" smtClean="0"/>
              <a:t>prerendering</a:t>
            </a:r>
            <a:endParaRPr lang="en-US" sz="3200" dirty="0" smtClean="0"/>
          </a:p>
          <a:p>
            <a:r>
              <a:rPr lang="en-US" sz="3200" dirty="0" smtClean="0"/>
              <a:t>Integrated with Endpoint routing</a:t>
            </a:r>
          </a:p>
          <a:p>
            <a:r>
              <a:rPr lang="en-US" sz="3200" dirty="0" smtClean="0"/>
              <a:t>Built in support for forms and validation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597" y="4265385"/>
            <a:ext cx="2706784" cy="22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0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583678"/>
          </a:xfrm>
        </p:spPr>
        <p:txBody>
          <a:bodyPr>
            <a:noAutofit/>
          </a:bodyPr>
          <a:lstStyle/>
          <a:p>
            <a:r>
              <a:rPr lang="en-US" sz="3600" dirty="0" smtClean="0"/>
              <a:t>Json.NET removed from shared framework</a:t>
            </a:r>
          </a:p>
          <a:p>
            <a:pPr marL="224096" lvl="1" indent="0">
              <a:buNone/>
            </a:pPr>
            <a:r>
              <a:rPr lang="sr-Latn-BA" sz="2400" dirty="0" smtClean="0"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latin typeface="Consolas" panose="020B0609020204030204" pitchFamily="49" charset="0"/>
              </a:rPr>
              <a:t>services.AddMvc</a:t>
            </a:r>
            <a:r>
              <a:rPr lang="en-US" sz="2400" dirty="0" smtClean="0">
                <a:latin typeface="Consolas" panose="020B0609020204030204" pitchFamily="49" charset="0"/>
              </a:rPr>
              <a:t>().</a:t>
            </a:r>
            <a:r>
              <a:rPr lang="en-US" sz="2400" dirty="0" err="1" smtClean="0">
                <a:latin typeface="Consolas" panose="020B0609020204030204" pitchFamily="49" charset="0"/>
              </a:rPr>
              <a:t>AddNewtonsoftJson</a:t>
            </a:r>
            <a:r>
              <a:rPr lang="en-US" sz="24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sz="3600" dirty="0" smtClean="0"/>
              <a:t>Runtime compilation removed</a:t>
            </a:r>
          </a:p>
          <a:p>
            <a:pPr lvl="1"/>
            <a:r>
              <a:rPr lang="en-US" sz="2800" dirty="0" smtClean="0"/>
              <a:t>not depending on Roslyn, but can be added manually</a:t>
            </a:r>
          </a:p>
          <a:p>
            <a:r>
              <a:rPr lang="en-US" sz="2800" dirty="0" err="1" smtClean="0">
                <a:latin typeface="Consolas" panose="020B0609020204030204" pitchFamily="49" charset="0"/>
              </a:rPr>
              <a:t>System.IO.Pipelines</a:t>
            </a:r>
            <a:r>
              <a:rPr lang="en-US" sz="3600" dirty="0" smtClean="0"/>
              <a:t> on </a:t>
            </a:r>
            <a:r>
              <a:rPr lang="en-US" sz="2800" dirty="0" err="1" smtClean="0">
                <a:latin typeface="Consolas" panose="020B0609020204030204" pitchFamily="49" charset="0"/>
              </a:rPr>
              <a:t>HttpContext</a:t>
            </a:r>
            <a:endParaRPr lang="en-US" sz="2800" dirty="0" smtClean="0">
              <a:latin typeface="Consolas" panose="020B0609020204030204" pitchFamily="49" charset="0"/>
            </a:endParaRPr>
          </a:p>
          <a:p>
            <a:r>
              <a:rPr lang="en-US" sz="3600" dirty="0" smtClean="0"/>
              <a:t>Generic host inside templates</a:t>
            </a:r>
            <a:r>
              <a:rPr lang="sr-Latn-BA" sz="3600" dirty="0" smtClean="0"/>
              <a:t> [</a:t>
            </a:r>
            <a:r>
              <a:rPr lang="sr-Latn-BA" sz="3600" dirty="0" smtClean="0">
                <a:hlinkClick r:id="rId3"/>
              </a:rPr>
              <a:t>docs</a:t>
            </a:r>
            <a:r>
              <a:rPr lang="sr-Latn-BA" sz="3600" dirty="0" smtClean="0"/>
              <a:t>]</a:t>
            </a:r>
            <a:endParaRPr lang="en-US" sz="3600" dirty="0" smtClean="0"/>
          </a:p>
          <a:p>
            <a:pPr lvl="1"/>
            <a:r>
              <a:rPr lang="en-US" sz="2400" dirty="0" err="1" smtClean="0">
                <a:latin typeface="Consolas" panose="020B0609020204030204" pitchFamily="49" charset="0"/>
              </a:rPr>
              <a:t>HostBuilder</a:t>
            </a:r>
            <a:r>
              <a:rPr lang="en-US" sz="2800" dirty="0" smtClean="0"/>
              <a:t> instead </a:t>
            </a:r>
            <a:r>
              <a:rPr lang="en-US" sz="2400" dirty="0" err="1" smtClean="0">
                <a:latin typeface="Consolas" panose="020B0609020204030204" pitchFamily="49" charset="0"/>
              </a:rPr>
              <a:t>WebHostBuilder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3600" dirty="0" smtClean="0"/>
              <a:t>Endpoint routing improvements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74333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templates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3412986"/>
          </a:xfrm>
        </p:spPr>
        <p:txBody>
          <a:bodyPr/>
          <a:lstStyle/>
          <a:p>
            <a:r>
              <a:rPr lang="en-US" dirty="0" smtClean="0"/>
              <a:t>Upgraded Angular to version 7</a:t>
            </a:r>
          </a:p>
          <a:p>
            <a:r>
              <a:rPr lang="en-US" dirty="0" smtClean="0"/>
              <a:t>SPA authentication with </a:t>
            </a:r>
            <a:r>
              <a:rPr lang="en-US" dirty="0" err="1" smtClean="0"/>
              <a:t>IdentityServer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]</a:t>
            </a:r>
          </a:p>
          <a:p>
            <a:pPr marL="224096" lvl="1" indent="0">
              <a:buNone/>
            </a:pPr>
            <a:r>
              <a:rPr lang="sr-Latn-BA" sz="2400" dirty="0" smtClean="0"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latin typeface="Consolas" panose="020B0609020204030204" pitchFamily="49" charset="0"/>
              </a:rPr>
              <a:t>services</a:t>
            </a:r>
            <a:r>
              <a:rPr lang="sr-Latn-BA" sz="2400" dirty="0" smtClean="0">
                <a:latin typeface="Consolas" panose="020B0609020204030204" pitchFamily="49" charset="0"/>
              </a:rPr>
              <a:t/>
            </a:r>
            <a:br>
              <a:rPr lang="sr-Latn-BA" sz="2400" dirty="0" smtClean="0">
                <a:latin typeface="Consolas" panose="020B0609020204030204" pitchFamily="49" charset="0"/>
              </a:rPr>
            </a:br>
            <a:r>
              <a:rPr lang="sr-Latn-BA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latin typeface="Consolas" panose="020B0609020204030204" pitchFamily="49" charset="0"/>
              </a:rPr>
              <a:t>.</a:t>
            </a:r>
            <a:r>
              <a:rPr lang="en-US" sz="2400" dirty="0" err="1" smtClean="0">
                <a:latin typeface="Consolas" panose="020B0609020204030204" pitchFamily="49" charset="0"/>
              </a:rPr>
              <a:t>AddIdentityServer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.</a:t>
            </a:r>
            <a:r>
              <a:rPr lang="en-US" sz="2400" dirty="0" err="1" smtClean="0">
                <a:latin typeface="Consolas" panose="020B0609020204030204" pitchFamily="49" charset="0"/>
              </a:rPr>
              <a:t>AddApiAuthorization</a:t>
            </a:r>
            <a:r>
              <a:rPr lang="en-US" sz="2400" dirty="0" smtClean="0"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latin typeface="Consolas" panose="020B0609020204030204" pitchFamily="49" charset="0"/>
              </a:rPr>
              <a:t>ApplicationUser</a:t>
            </a:r>
            <a:r>
              <a:rPr lang="en-US" sz="2400" dirty="0" smtClean="0">
                <a:latin typeface="Consolas" panose="020B0609020204030204" pitchFamily="49" charset="0"/>
              </a:rPr>
              <a:t>, </a:t>
            </a:r>
            <a:r>
              <a:rPr lang="en-US" sz="2400" dirty="0" err="1" smtClean="0">
                <a:latin typeface="Consolas" panose="020B0609020204030204" pitchFamily="49" charset="0"/>
              </a:rPr>
              <a:t>ApplicationDbContext</a:t>
            </a:r>
            <a:r>
              <a:rPr lang="en-US" sz="2400" dirty="0" smtClean="0">
                <a:latin typeface="Consolas" panose="020B0609020204030204" pitchFamily="49" charset="0"/>
              </a:rPr>
              <a:t>&gt;();</a:t>
            </a:r>
          </a:p>
          <a:p>
            <a:pPr marL="224096" lvl="1" indent="0">
              <a:buNone/>
            </a:pPr>
            <a:r>
              <a:rPr lang="sr-Latn-BA" sz="2400" dirty="0" smtClean="0"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latin typeface="Consolas" panose="020B0609020204030204" pitchFamily="49" charset="0"/>
              </a:rPr>
              <a:t>services</a:t>
            </a:r>
            <a:r>
              <a:rPr lang="sr-Latn-BA" sz="2400" dirty="0" smtClean="0">
                <a:latin typeface="Consolas" panose="020B0609020204030204" pitchFamily="49" charset="0"/>
              </a:rPr>
              <a:t/>
            </a:r>
            <a:br>
              <a:rPr lang="sr-Latn-BA" sz="2400" dirty="0" smtClean="0">
                <a:latin typeface="Consolas" panose="020B0609020204030204" pitchFamily="49" charset="0"/>
              </a:rPr>
            </a:br>
            <a:r>
              <a:rPr lang="sr-Latn-BA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latin typeface="Consolas" panose="020B0609020204030204" pitchFamily="49" charset="0"/>
              </a:rPr>
              <a:t>.</a:t>
            </a:r>
            <a:r>
              <a:rPr lang="en-US" sz="2400" dirty="0" err="1" smtClean="0">
                <a:latin typeface="Consolas" panose="020B0609020204030204" pitchFamily="49" charset="0"/>
              </a:rPr>
              <a:t>AddAuthentication</a:t>
            </a:r>
            <a:r>
              <a:rPr lang="en-US" sz="2400" dirty="0" smtClean="0">
                <a:latin typeface="Consolas" panose="020B0609020204030204" pitchFamily="49" charset="0"/>
              </a:rPr>
              <a:t>()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.</a:t>
            </a:r>
            <a:r>
              <a:rPr lang="en-US" sz="2400" dirty="0" err="1" smtClean="0">
                <a:latin typeface="Consolas" panose="020B0609020204030204" pitchFamily="49" charset="0"/>
              </a:rPr>
              <a:t>AddIdentityServerJwt</a:t>
            </a:r>
            <a:r>
              <a:rPr lang="en-US" sz="2400" dirty="0" smtClean="0"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02557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2837864"/>
            <a:ext cx="4840694" cy="1799462"/>
          </a:xfrm>
        </p:spPr>
        <p:txBody>
          <a:bodyPr/>
          <a:lstStyle/>
          <a:p>
            <a:r>
              <a:rPr lang="sr-Latn-BA" dirty="0" smtClean="0"/>
              <a:t>What’s new in </a:t>
            </a:r>
            <a:br>
              <a:rPr lang="sr-Latn-BA" dirty="0" smtClean="0"/>
            </a:br>
            <a:r>
              <a:rPr lang="sr-Latn-BA" dirty="0" smtClean="0"/>
              <a:t>.NET Core 3.0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sz="quarter" idx="14"/>
          </p:nvPr>
        </p:nvSpPr>
        <p:spPr>
          <a:xfrm>
            <a:off x="269302" y="4626025"/>
            <a:ext cx="4840694" cy="1973558"/>
          </a:xfrm>
        </p:spPr>
        <p:txBody>
          <a:bodyPr/>
          <a:lstStyle/>
          <a:p>
            <a:r>
              <a:rPr lang="sr-Latn-BA" dirty="0" smtClean="0"/>
              <a:t>Miroslav Popovic</a:t>
            </a:r>
            <a:br>
              <a:rPr lang="sr-Latn-BA" dirty="0" smtClean="0"/>
            </a:br>
            <a:r>
              <a:rPr lang="sr-Latn-BA" sz="2000" dirty="0" smtClean="0"/>
              <a:t>Technical Lead, Seavus d.o.o.</a:t>
            </a:r>
          </a:p>
          <a:p>
            <a:endParaRPr lang="sr-Latn-BA" sz="2000" dirty="0"/>
          </a:p>
          <a:p>
            <a:endParaRPr lang="sr-Latn-BA" sz="2000" dirty="0" smtClean="0"/>
          </a:p>
          <a:p>
            <a:r>
              <a:rPr lang="sr-Latn-BA" sz="1600" dirty="0" smtClean="0"/>
              <a:t>https://miroslavpopovic.com</a:t>
            </a:r>
            <a:br>
              <a:rPr lang="sr-Latn-BA" sz="1600" dirty="0" smtClean="0"/>
            </a:br>
            <a:r>
              <a:rPr lang="sr-Latn-BA" sz="1600" dirty="0" smtClean="0"/>
              <a:t>@miroslavpopovic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45" y="247364"/>
            <a:ext cx="2283178" cy="24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SignalR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020460"/>
          </a:xfrm>
        </p:spPr>
        <p:txBody>
          <a:bodyPr>
            <a:noAutofit/>
          </a:bodyPr>
          <a:lstStyle/>
          <a:p>
            <a:r>
              <a:rPr lang="en-US" sz="3200" dirty="0" smtClean="0"/>
              <a:t>Endpoint Routing support</a:t>
            </a:r>
          </a:p>
          <a:p>
            <a:pPr marL="224096" lvl="1" indent="0">
              <a:buNone/>
            </a:pPr>
            <a:r>
              <a:rPr lang="sr-Latn-BA" sz="2400" dirty="0" smtClean="0">
                <a:latin typeface="Consolas" panose="020B0609020204030204" pitchFamily="49" charset="0"/>
              </a:rPr>
              <a:t>  </a:t>
            </a:r>
            <a:r>
              <a:rPr lang="en-US" sz="2400" dirty="0" err="1" smtClean="0">
                <a:latin typeface="Consolas" panose="020B0609020204030204" pitchFamily="49" charset="0"/>
              </a:rPr>
              <a:t>app.UseRouting</a:t>
            </a:r>
            <a:r>
              <a:rPr lang="en-US" sz="2400" dirty="0" smtClean="0">
                <a:latin typeface="Consolas" panose="020B0609020204030204" pitchFamily="49" charset="0"/>
              </a:rPr>
              <a:t>(routes =&gt;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sr-Latn-BA" sz="2400" dirty="0" smtClean="0"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latin typeface="Consolas" panose="020B0609020204030204" pitchFamily="49" charset="0"/>
              </a:rPr>
              <a:t>{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latin typeface="Consolas" panose="020B0609020204030204" pitchFamily="49" charset="0"/>
              </a:rPr>
              <a:t>routes.MapApplication</a:t>
            </a:r>
            <a:r>
              <a:rPr lang="en-US" sz="2400" dirty="0" smtClean="0">
                <a:latin typeface="Consolas" panose="020B0609020204030204" pitchFamily="49" charset="0"/>
              </a:rPr>
              <a:t>();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 err="1" smtClean="0">
                <a:latin typeface="Consolas" panose="020B0609020204030204" pitchFamily="49" charset="0"/>
              </a:rPr>
              <a:t>routes.MapHub</a:t>
            </a:r>
            <a:r>
              <a:rPr lang="en-US" sz="2400" dirty="0" smtClean="0">
                <a:latin typeface="Consolas" panose="020B0609020204030204" pitchFamily="49" charset="0"/>
              </a:rPr>
              <a:t>&lt;</a:t>
            </a:r>
            <a:r>
              <a:rPr lang="en-US" sz="2400" dirty="0" err="1" smtClean="0">
                <a:latin typeface="Consolas" panose="020B0609020204030204" pitchFamily="49" charset="0"/>
              </a:rPr>
              <a:t>ChatHub</a:t>
            </a:r>
            <a:r>
              <a:rPr lang="en-US" sz="2400" dirty="0" smtClean="0">
                <a:latin typeface="Consolas" panose="020B0609020204030204" pitchFamily="49" charset="0"/>
              </a:rPr>
              <a:t>&gt;(“hubs/chat”);</a:t>
            </a:r>
            <a:br>
              <a:rPr lang="en-US" sz="2400" dirty="0" smtClean="0">
                <a:latin typeface="Consolas" panose="020B0609020204030204" pitchFamily="49" charset="0"/>
              </a:rPr>
            </a:br>
            <a:r>
              <a:rPr lang="sr-Latn-BA" sz="2400" dirty="0" smtClean="0">
                <a:latin typeface="Consolas" panose="020B0609020204030204" pitchFamily="49" charset="0"/>
              </a:rPr>
              <a:t>  </a:t>
            </a:r>
            <a:r>
              <a:rPr lang="en-US" sz="2400" dirty="0" smtClean="0">
                <a:latin typeface="Consolas" panose="020B0609020204030204" pitchFamily="49" charset="0"/>
              </a:rPr>
              <a:t>});</a:t>
            </a:r>
          </a:p>
          <a:p>
            <a:r>
              <a:rPr lang="en-US" sz="3200" dirty="0" smtClean="0"/>
              <a:t>Long Polling for Java clients (if </a:t>
            </a:r>
            <a:r>
              <a:rPr lang="en-US" sz="3200" dirty="0" err="1" smtClean="0"/>
              <a:t>WebSockets</a:t>
            </a:r>
            <a:r>
              <a:rPr lang="en-US" sz="3200" dirty="0" smtClean="0"/>
              <a:t> aren’t supported)</a:t>
            </a:r>
            <a:endParaRPr lang="sr-Latn-BA" sz="3200" dirty="0" smtClean="0"/>
          </a:p>
          <a:p>
            <a:r>
              <a:rPr lang="sr-Latn-BA" sz="3200" dirty="0" smtClean="0"/>
              <a:t>C</a:t>
            </a:r>
            <a:r>
              <a:rPr lang="en-US" sz="3200" dirty="0" err="1" smtClean="0"/>
              <a:t>lient</a:t>
            </a:r>
            <a:r>
              <a:rPr lang="en-US" sz="3200" dirty="0" smtClean="0"/>
              <a:t>-to-server </a:t>
            </a:r>
            <a:r>
              <a:rPr lang="en-US" sz="3200" dirty="0"/>
              <a:t>streaming</a:t>
            </a:r>
            <a:r>
              <a:rPr lang="sr-Latn-BA" sz="3200" dirty="0"/>
              <a:t> </a:t>
            </a:r>
            <a:r>
              <a:rPr lang="en-US" sz="3200" dirty="0"/>
              <a:t>[</a:t>
            </a:r>
            <a:r>
              <a:rPr lang="en-US" sz="3200" dirty="0">
                <a:hlinkClick r:id="rId2"/>
              </a:rPr>
              <a:t>docs</a:t>
            </a:r>
            <a:r>
              <a:rPr lang="en-US" sz="3200" dirty="0"/>
              <a:t>]</a:t>
            </a:r>
            <a:endParaRPr lang="sr-Latn-BA" sz="3200" dirty="0"/>
          </a:p>
          <a:p>
            <a:pPr lvl="1"/>
            <a:r>
              <a:rPr lang="sr-Latn-BA" sz="2400" dirty="0">
                <a:hlinkClick r:id="rId3"/>
              </a:rPr>
              <a:t>https://streamr.azurewebsites.net/</a:t>
            </a:r>
            <a:r>
              <a:rPr lang="sr-Latn-BA" sz="2400" dirty="0"/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86181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51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Worker Service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Long running background processes</a:t>
            </a:r>
          </a:p>
          <a:p>
            <a:pPr lvl="1"/>
            <a:r>
              <a:rPr lang="en-US" dirty="0" smtClean="0"/>
              <a:t>Like </a:t>
            </a:r>
            <a:r>
              <a:rPr lang="en-US" dirty="0" smtClean="0">
                <a:hlinkClick r:id="rId2"/>
              </a:rPr>
              <a:t>Windows Service</a:t>
            </a:r>
            <a:r>
              <a:rPr lang="en-US" dirty="0" smtClean="0"/>
              <a:t> or Linux Daemon</a:t>
            </a:r>
          </a:p>
          <a:p>
            <a:r>
              <a:rPr lang="en-US" dirty="0" smtClean="0"/>
              <a:t>Logging, DI, Configuration… but without web dependencies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806" y="3332032"/>
            <a:ext cx="4888517" cy="33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2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gRPC</a:t>
            </a:r>
            <a:r>
              <a:rPr lang="en-US" dirty="0" smtClean="0"/>
              <a:t>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465675"/>
          </a:xfrm>
        </p:spPr>
        <p:txBody>
          <a:bodyPr/>
          <a:lstStyle/>
          <a:p>
            <a:r>
              <a:rPr lang="en-US" dirty="0" smtClean="0"/>
              <a:t>HTTP/2 transport</a:t>
            </a:r>
          </a:p>
          <a:p>
            <a:r>
              <a:rPr lang="en-US" dirty="0" smtClean="0"/>
              <a:t>Protocol Buffers</a:t>
            </a:r>
          </a:p>
          <a:p>
            <a:r>
              <a:rPr lang="en-US" dirty="0">
                <a:hlinkClick r:id="rId2"/>
              </a:rPr>
              <a:t>https://github.com/grpc/grpc-dotnet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]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334" y="3191643"/>
            <a:ext cx="4966107" cy="33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79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604496"/>
          </a:xfrm>
        </p:spPr>
        <p:txBody>
          <a:bodyPr/>
          <a:lstStyle/>
          <a:p>
            <a:r>
              <a:rPr lang="en-US" dirty="0" smtClean="0"/>
              <a:t>Memory limits fix</a:t>
            </a:r>
          </a:p>
          <a:p>
            <a:r>
              <a:rPr lang="en-US" dirty="0" smtClean="0"/>
              <a:t>Switch to Microsoft Container Registry (MCR)</a:t>
            </a:r>
            <a:br>
              <a:rPr lang="en-US" dirty="0" smtClean="0"/>
            </a:br>
            <a:r>
              <a:rPr lang="en-US" dirty="0" smtClean="0"/>
              <a:t>[</a:t>
            </a:r>
            <a:r>
              <a:rPr lang="en-US" dirty="0" smtClean="0">
                <a:hlinkClick r:id="rId2"/>
              </a:rPr>
              <a:t>post</a:t>
            </a:r>
            <a:r>
              <a:rPr lang="en-US" dirty="0" smtClean="0"/>
              <a:t>]</a:t>
            </a:r>
          </a:p>
          <a:p>
            <a:pPr marL="224096" lvl="1" indent="0">
              <a:buNone/>
            </a:pPr>
            <a:r>
              <a:rPr lang="sr-Latn-BA" dirty="0" smtClean="0"/>
              <a:t>  </a:t>
            </a:r>
            <a:br>
              <a:rPr lang="sr-Latn-BA" dirty="0" smtClean="0"/>
            </a:br>
            <a:r>
              <a:rPr lang="sr-Latn-BA" dirty="0" smtClean="0"/>
              <a:t>  </a:t>
            </a:r>
            <a:r>
              <a:rPr lang="en-US" dirty="0" smtClean="0">
                <a:latin typeface="Consolas" panose="020B0609020204030204" pitchFamily="49" charset="0"/>
              </a:rPr>
              <a:t>FROM mcr.microsoft.com/dotnet/core/sdk:3.0</a:t>
            </a:r>
            <a:endParaRPr lang="en-US" dirty="0">
              <a:latin typeface="Consolas" panose="020B06090202040302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486" y="2145571"/>
            <a:ext cx="2406923" cy="2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26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61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987869"/>
          </a:xfrm>
        </p:spPr>
        <p:txBody>
          <a:bodyPr>
            <a:noAutofit/>
          </a:bodyPr>
          <a:lstStyle/>
          <a:p>
            <a:r>
              <a:rPr lang="en-US" sz="3200" dirty="0" smtClean="0"/>
              <a:t>EF 6.3 ported to .NET Core</a:t>
            </a:r>
          </a:p>
          <a:p>
            <a:r>
              <a:rPr lang="en-US" sz="3200" dirty="0" smtClean="0"/>
              <a:t>Lots of </a:t>
            </a:r>
            <a:r>
              <a:rPr lang="en-US" sz="3200" dirty="0" smtClean="0">
                <a:hlinkClick r:id="rId2"/>
              </a:rPr>
              <a:t>breaking changes</a:t>
            </a:r>
            <a:endParaRPr lang="en-US" sz="3200" dirty="0" smtClean="0"/>
          </a:p>
          <a:p>
            <a:r>
              <a:rPr lang="en-US" sz="3200" dirty="0"/>
              <a:t>Cosmos DB support</a:t>
            </a:r>
          </a:p>
          <a:p>
            <a:r>
              <a:rPr lang="en-US" sz="3200" dirty="0"/>
              <a:t>LINQ improvements</a:t>
            </a:r>
          </a:p>
          <a:p>
            <a:r>
              <a:rPr lang="en-US" sz="3200" dirty="0" smtClean="0"/>
              <a:t>C# 8 support </a:t>
            </a:r>
          </a:p>
          <a:p>
            <a:pPr lvl="1"/>
            <a:r>
              <a:rPr lang="en-US" sz="2400" dirty="0" smtClean="0"/>
              <a:t>like </a:t>
            </a:r>
            <a:r>
              <a:rPr lang="en-US" sz="2400" dirty="0" err="1" smtClean="0"/>
              <a:t>async</a:t>
            </a:r>
            <a:r>
              <a:rPr lang="en-US" sz="2400" dirty="0" smtClean="0"/>
              <a:t> streams and </a:t>
            </a:r>
            <a:r>
              <a:rPr lang="en-US" sz="2400" dirty="0" err="1" smtClean="0"/>
              <a:t>nullable</a:t>
            </a:r>
            <a:r>
              <a:rPr lang="en-US" sz="2400" dirty="0" smtClean="0"/>
              <a:t> reference types</a:t>
            </a:r>
          </a:p>
          <a:p>
            <a:r>
              <a:rPr lang="en-US" sz="3200" dirty="0" smtClean="0"/>
              <a:t>Database views reverse engineering - using Query types</a:t>
            </a:r>
          </a:p>
          <a:p>
            <a:r>
              <a:rPr lang="en-US" sz="3200" dirty="0" smtClean="0"/>
              <a:t>Property bag entities</a:t>
            </a:r>
            <a:endParaRPr lang="sr-Latn-BA" sz="3200" dirty="0" smtClean="0"/>
          </a:p>
          <a:p>
            <a:r>
              <a:rPr lang="en-US" sz="3200" dirty="0" smtClean="0"/>
              <a:t>EF </a:t>
            </a:r>
            <a:r>
              <a:rPr lang="en-US" sz="3200" dirty="0"/>
              <a:t>Core no longer part of ASP.NET Core shared </a:t>
            </a:r>
            <a:r>
              <a:rPr lang="en-US" sz="3200" dirty="0" smtClean="0"/>
              <a:t>framework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75766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Blazor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r-Latn-BA" dirty="0" smtClean="0"/>
              <a:t>Full stack web development with C# and WebAssembly</a:t>
            </a:r>
          </a:p>
          <a:p>
            <a:r>
              <a:rPr lang="en-US" dirty="0">
                <a:hlinkClick r:id="rId3"/>
              </a:rPr>
              <a:t>https://blazor.net</a:t>
            </a:r>
            <a:r>
              <a:rPr lang="en-US" dirty="0" smtClean="0">
                <a:hlinkClick r:id="rId3"/>
              </a:rPr>
              <a:t>/</a:t>
            </a:r>
            <a:r>
              <a:rPr lang="sr-Latn-BA" dirty="0" smtClean="0"/>
              <a:t> </a:t>
            </a:r>
          </a:p>
          <a:p>
            <a:r>
              <a:rPr lang="sr-Latn-BA" dirty="0" smtClean="0"/>
              <a:t>Still in experimental phase</a:t>
            </a:r>
          </a:p>
          <a:p>
            <a:r>
              <a:rPr lang="sr-Latn-BA" dirty="0" smtClean="0"/>
              <a:t>Still no release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235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</a:t>
            </a:r>
            <a:r>
              <a:rPr lang="en-US" dirty="0"/>
              <a:t>u</a:t>
            </a:r>
            <a:r>
              <a:rPr lang="en-US" dirty="0" smtClean="0"/>
              <a:t>p…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45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Current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ASP.NET Core: Saturating 10GbE at 7+ million request/s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2539975"/>
            <a:ext cx="5791200" cy="1838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2539179"/>
            <a:ext cx="4317318" cy="1839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4890200"/>
            <a:ext cx="4403235" cy="1629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4442357"/>
            <a:ext cx="4281413" cy="20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55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3744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Future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aka.ms/aspnet/benchmarks</a:t>
            </a:r>
            <a:r>
              <a:rPr lang="sr-Latn-BA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876975" y="2512259"/>
            <a:ext cx="4788106" cy="1883935"/>
            <a:chOff x="838198" y="2584854"/>
            <a:chExt cx="4788106" cy="18839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584854"/>
              <a:ext cx="4746797" cy="151460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38198" y="4099457"/>
              <a:ext cx="4788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BA" dirty="0" smtClean="0"/>
                <a:t>6 minutes, 64 connections, 120.000.000 requests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475698"/>
            <a:ext cx="4138840" cy="1967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683635"/>
            <a:ext cx="3917910" cy="1855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975" y="4683635"/>
            <a:ext cx="4058841" cy="18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27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928234"/>
          </a:xfrm>
        </p:spPr>
        <p:txBody>
          <a:bodyPr>
            <a:noAutofit/>
          </a:bodyPr>
          <a:lstStyle/>
          <a:p>
            <a:r>
              <a:rPr lang="en-US" sz="3200" dirty="0" smtClean="0">
                <a:hlinkClick r:id="rId2"/>
              </a:rPr>
              <a:t>Announcing .NET Core 3 Preview 1</a:t>
            </a:r>
            <a:endParaRPr lang="en-US" sz="3200" dirty="0" smtClean="0"/>
          </a:p>
          <a:p>
            <a:r>
              <a:rPr lang="en-US" sz="3200" dirty="0" smtClean="0">
                <a:hlinkClick r:id="rId3"/>
              </a:rPr>
              <a:t>Announcing .NET Core 3 Preview 2</a:t>
            </a:r>
            <a:endParaRPr lang="en-US" sz="3200" dirty="0" smtClean="0"/>
          </a:p>
          <a:p>
            <a:r>
              <a:rPr lang="en-US" sz="3200" dirty="0" smtClean="0">
                <a:hlinkClick r:id="rId4"/>
              </a:rPr>
              <a:t>ASP.NET Core updates in .NET Core 3.0 Preview 2</a:t>
            </a:r>
            <a:endParaRPr lang="en-US" sz="3200" dirty="0" smtClean="0"/>
          </a:p>
          <a:p>
            <a:r>
              <a:rPr lang="en-US" sz="3200" dirty="0" smtClean="0">
                <a:hlinkClick r:id="rId5"/>
              </a:rPr>
              <a:t>Announcing .NET Core 3 Preview 3</a:t>
            </a:r>
            <a:endParaRPr lang="en-US" sz="3200" dirty="0" smtClean="0"/>
          </a:p>
          <a:p>
            <a:r>
              <a:rPr lang="en-US" sz="3200" dirty="0" smtClean="0">
                <a:hlinkClick r:id="rId6"/>
              </a:rPr>
              <a:t>ASP.NET Core updates in .NET Core 3.0 Preview 3</a:t>
            </a:r>
            <a:endParaRPr lang="en-US" sz="3200" dirty="0" smtClean="0"/>
          </a:p>
          <a:p>
            <a:r>
              <a:rPr lang="en-US" sz="3200" dirty="0" smtClean="0">
                <a:hlinkClick r:id="rId7"/>
              </a:rPr>
              <a:t>What is new in EF Core 3.0</a:t>
            </a:r>
            <a:endParaRPr lang="en-US" sz="3200" dirty="0" smtClean="0"/>
          </a:p>
          <a:p>
            <a:r>
              <a:rPr lang="en-US" sz="3200" dirty="0" smtClean="0">
                <a:hlinkClick r:id="rId8"/>
              </a:rPr>
              <a:t>Announcing .NET Standard 2.1</a:t>
            </a:r>
            <a:endParaRPr lang="sr-Latn-BA" sz="3200" dirty="0" smtClean="0"/>
          </a:p>
          <a:p>
            <a:r>
              <a:rPr lang="sr-Latn-BA" sz="3200" dirty="0" smtClean="0">
                <a:hlinkClick r:id="rId9"/>
              </a:rPr>
              <a:t>Blazor 0.9.0 experimental release now available</a:t>
            </a:r>
            <a:endParaRPr lang="en-US" sz="3200" dirty="0" smtClean="0"/>
          </a:p>
          <a:p>
            <a:r>
              <a:rPr lang="en-US" sz="3200" dirty="0" smtClean="0"/>
              <a:t>ASP.NET Community Standup - </a:t>
            </a:r>
            <a:r>
              <a:rPr lang="sr-Latn-BA" sz="3200" dirty="0" smtClean="0">
                <a:hlinkClick r:id="rId10"/>
              </a:rPr>
              <a:t>https</a:t>
            </a:r>
            <a:r>
              <a:rPr lang="sr-Latn-BA" sz="3200" dirty="0">
                <a:hlinkClick r:id="rId10"/>
              </a:rPr>
              <a:t>://live.asp.net</a:t>
            </a:r>
            <a:r>
              <a:rPr lang="sr-Latn-BA" sz="3200" dirty="0" smtClean="0">
                <a:hlinkClick r:id="rId10"/>
              </a:rPr>
              <a:t>/</a:t>
            </a:r>
            <a:r>
              <a:rPr lang="en-US" sz="3200" dirty="0" smtClean="0"/>
              <a:t>  </a:t>
            </a:r>
            <a:endParaRPr lang="sr-Latn-BA" sz="3200" dirty="0"/>
          </a:p>
        </p:txBody>
      </p:sp>
    </p:spTree>
    <p:extLst>
      <p:ext uri="{BB962C8B-B14F-4D97-AF65-F5344CB8AC3E}">
        <p14:creationId xmlns:p14="http://schemas.microsoft.com/office/powerpoint/2010/main" val="2785185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Bunch of new features</a:t>
            </a:r>
          </a:p>
          <a:p>
            <a:r>
              <a:rPr lang="en-US" sz="3200" dirty="0" smtClean="0"/>
              <a:t>Performance, performance, performance</a:t>
            </a:r>
          </a:p>
          <a:p>
            <a:r>
              <a:rPr lang="en-US" sz="3200" dirty="0" smtClean="0"/>
              <a:t>Play with it:</a:t>
            </a:r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dotnet.microsoft.com/download/dotnet-core/3.0</a:t>
            </a:r>
            <a:r>
              <a:rPr lang="en-US" sz="2400" dirty="0" smtClean="0"/>
              <a:t> </a:t>
            </a:r>
          </a:p>
          <a:p>
            <a:pPr lvl="1"/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visualstudio.microsoft.com/vs</a:t>
            </a:r>
            <a:r>
              <a:rPr lang="sr-Latn-BA" sz="2400" dirty="0" smtClean="0">
                <a:hlinkClick r:id="rId3"/>
              </a:rPr>
              <a:t>/</a:t>
            </a:r>
            <a:r>
              <a:rPr lang="sr-Latn-BA" sz="2400" dirty="0" smtClean="0"/>
              <a:t> </a:t>
            </a:r>
            <a:endParaRPr lang="en-US" sz="2400" dirty="0" smtClean="0"/>
          </a:p>
          <a:p>
            <a:pPr lvl="1"/>
            <a:r>
              <a:rPr lang="en-US" sz="2400" dirty="0" smtClean="0"/>
              <a:t>Options &gt; Projects and Solutions &gt; .NET Core &gt; Use previews of .NET Core SDK</a:t>
            </a:r>
          </a:p>
          <a:p>
            <a:r>
              <a:rPr lang="en-US" sz="3200" dirty="0" smtClean="0"/>
              <a:t>Release - l</a:t>
            </a:r>
            <a:r>
              <a:rPr lang="sr-Latn-BA" sz="3200" dirty="0" smtClean="0"/>
              <a:t>ate Q3, 2019.</a:t>
            </a:r>
          </a:p>
          <a:p>
            <a:r>
              <a:rPr lang="en-US" sz="2800" dirty="0">
                <a:hlinkClick r:id="rId4"/>
              </a:rPr>
              <a:t>https://</a:t>
            </a:r>
            <a:r>
              <a:rPr lang="en-US" sz="2800" dirty="0" smtClean="0">
                <a:hlinkClick r:id="rId4"/>
              </a:rPr>
              <a:t>github.com/miroslavpopovic/what-is-new-in-dotnet-core-3</a:t>
            </a:r>
            <a:r>
              <a:rPr lang="sr-Latn-BA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13020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1671" y="1299192"/>
            <a:ext cx="11653523" cy="1771575"/>
          </a:xfrm>
        </p:spPr>
        <p:txBody>
          <a:bodyPr/>
          <a:lstStyle/>
          <a:p>
            <a:r>
              <a:rPr lang="sr-Latn-BA" dirty="0" smtClean="0"/>
              <a:t>Thank you!</a:t>
            </a:r>
            <a:br>
              <a:rPr lang="sr-Latn-BA" dirty="0" smtClean="0"/>
            </a:br>
            <a:r>
              <a:rPr lang="sr-Latn-BA" sz="4400" dirty="0" smtClean="0"/>
              <a:t> Questions?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474711" y="4804929"/>
            <a:ext cx="4840694" cy="1648879"/>
          </a:xfrm>
          <a:prstGeom prst="rect">
            <a:avLst/>
          </a:prstGeom>
        </p:spPr>
        <p:txBody>
          <a:bodyPr/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52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74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157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r-Latn-BA" sz="3200" dirty="0" smtClean="0"/>
              <a:t>Miroslav Popovic</a:t>
            </a:r>
            <a:br>
              <a:rPr lang="sr-Latn-BA" sz="3200" dirty="0" smtClean="0"/>
            </a:br>
            <a:r>
              <a:rPr lang="sr-Latn-BA" sz="1800" dirty="0" smtClean="0"/>
              <a:t>Technical Lead, Seavus d.o.o.</a:t>
            </a:r>
            <a:endParaRPr lang="sr-Latn-BA" sz="2000" dirty="0" smtClean="0"/>
          </a:p>
          <a:p>
            <a:pPr marL="0" indent="0">
              <a:buNone/>
            </a:pPr>
            <a:endParaRPr lang="sr-Latn-BA" sz="2000" dirty="0" smtClean="0"/>
          </a:p>
          <a:p>
            <a:pPr marL="0" indent="0">
              <a:buNone/>
            </a:pPr>
            <a:r>
              <a:rPr lang="sr-Latn-BA" sz="1600" dirty="0" smtClean="0"/>
              <a:t>https://miroslavpopovic.com</a:t>
            </a:r>
            <a:br>
              <a:rPr lang="sr-Latn-BA" sz="1600" dirty="0" smtClean="0"/>
            </a:br>
            <a:r>
              <a:rPr lang="sr-Latn-BA" sz="1600" dirty="0" smtClean="0"/>
              <a:t>@miroslavpopovic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657843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37184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3890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and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145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Standard 2.1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623253"/>
          </a:xfrm>
        </p:spPr>
        <p:txBody>
          <a:bodyPr/>
          <a:lstStyle/>
          <a:p>
            <a:r>
              <a:rPr lang="en-US" dirty="0"/>
              <a:t>Span&lt;T&gt;</a:t>
            </a:r>
          </a:p>
          <a:p>
            <a:r>
              <a:rPr lang="en-US" dirty="0" smtClean="0"/>
              <a:t>Index and Range</a:t>
            </a:r>
          </a:p>
          <a:p>
            <a:r>
              <a:rPr lang="en-US" sz="2800" dirty="0" err="1" smtClean="0">
                <a:latin typeface="Consolas" panose="020B0609020204030204" pitchFamily="49" charset="0"/>
              </a:rPr>
              <a:t>IAsyncEnumerable</a:t>
            </a:r>
            <a:r>
              <a:rPr lang="en-US" sz="2800" dirty="0" smtClean="0">
                <a:latin typeface="Consolas" panose="020B0609020204030204" pitchFamily="49" charset="0"/>
              </a:rPr>
              <a:t>&lt;T&gt;</a:t>
            </a:r>
          </a:p>
          <a:p>
            <a:r>
              <a:rPr lang="en-US" dirty="0" smtClean="0"/>
              <a:t>Reflection emit </a:t>
            </a:r>
            <a:r>
              <a:rPr lang="sr-Latn-BA" dirty="0" smtClean="0"/>
              <a:t>and</a:t>
            </a:r>
            <a:r>
              <a:rPr lang="en-US" dirty="0" smtClean="0"/>
              <a:t> capability APIs</a:t>
            </a:r>
          </a:p>
          <a:p>
            <a:r>
              <a:rPr lang="en-US" dirty="0" smtClean="0"/>
              <a:t>SIMD</a:t>
            </a:r>
            <a:r>
              <a:rPr lang="sr-Latn-BA" dirty="0" smtClean="0"/>
              <a:t> Hardware Intrinsics API </a:t>
            </a:r>
            <a:br>
              <a:rPr lang="sr-Latn-BA" dirty="0" smtClean="0"/>
            </a:br>
            <a:r>
              <a:rPr lang="sr-Latn-BA" dirty="0" smtClean="0"/>
              <a:t>[</a:t>
            </a:r>
            <a:r>
              <a:rPr lang="sr-Latn-BA" dirty="0" smtClean="0">
                <a:hlinkClick r:id="rId3"/>
              </a:rPr>
              <a:t>post 1</a:t>
            </a:r>
            <a:r>
              <a:rPr lang="sr-Latn-BA" dirty="0" smtClean="0"/>
              <a:t>, </a:t>
            </a:r>
            <a:r>
              <a:rPr lang="sr-Latn-BA" dirty="0" smtClean="0">
                <a:hlinkClick r:id="rId4"/>
              </a:rPr>
              <a:t>post 2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err="1" smtClean="0"/>
              <a:t>DbProviderFactories</a:t>
            </a:r>
            <a:endParaRPr lang="en-US" dirty="0" smtClean="0"/>
          </a:p>
          <a:p>
            <a:r>
              <a:rPr lang="en-US" dirty="0" smtClean="0"/>
              <a:t>No support in full .NET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537" y="289511"/>
            <a:ext cx="5226463" cy="257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169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596930"/>
          </a:xfrm>
        </p:spPr>
        <p:txBody>
          <a:bodyPr>
            <a:noAutofit/>
          </a:bodyPr>
          <a:lstStyle/>
          <a:p>
            <a:r>
              <a:rPr lang="en-US" sz="3600" dirty="0" smtClean="0"/>
              <a:t>Index and Range</a:t>
            </a:r>
          </a:p>
          <a:p>
            <a:r>
              <a:rPr lang="en-US" sz="3600" dirty="0" err="1" smtClean="0"/>
              <a:t>Async</a:t>
            </a:r>
            <a:r>
              <a:rPr lang="en-US" sz="3600" dirty="0" smtClean="0"/>
              <a:t> streams [</a:t>
            </a:r>
            <a:r>
              <a:rPr lang="en-US" sz="3600" dirty="0" smtClean="0">
                <a:hlinkClick r:id="rId3"/>
              </a:rPr>
              <a:t>tutorial</a:t>
            </a:r>
            <a:r>
              <a:rPr lang="en-US" sz="3600" dirty="0" smtClean="0"/>
              <a:t>]</a:t>
            </a:r>
          </a:p>
          <a:p>
            <a:r>
              <a:rPr lang="en-US" sz="3600" dirty="0" smtClean="0"/>
              <a:t>Using declarations</a:t>
            </a:r>
          </a:p>
          <a:p>
            <a:pPr marL="224096" lvl="1" indent="0">
              <a:buNone/>
            </a:pPr>
            <a:r>
              <a:rPr lang="sr-Latn-BA" sz="2400" dirty="0" smtClean="0">
                <a:latin typeface="Consolas" panose="020B0609020204030204" pitchFamily="49" charset="0"/>
              </a:rPr>
              <a:t>    </a:t>
            </a:r>
            <a:r>
              <a:rPr lang="en-US" sz="2400" dirty="0" smtClean="0">
                <a:latin typeface="Consolas" panose="020B0609020204030204" pitchFamily="49" charset="0"/>
              </a:rPr>
              <a:t>using </a:t>
            </a:r>
            <a:r>
              <a:rPr lang="en-US" sz="2400" dirty="0" err="1" smtClean="0">
                <a:latin typeface="Consolas" panose="020B0609020204030204" pitchFamily="49" charset="0"/>
              </a:rPr>
              <a:t>var</a:t>
            </a:r>
            <a:r>
              <a:rPr lang="en-US" sz="2400" dirty="0" smtClean="0">
                <a:latin typeface="Consolas" panose="020B0609020204030204" pitchFamily="49" charset="0"/>
              </a:rPr>
              <a:t> reader = </a:t>
            </a:r>
            <a:r>
              <a:rPr lang="en-US" sz="2400" dirty="0" err="1" smtClean="0">
                <a:latin typeface="Consolas" panose="020B0609020204030204" pitchFamily="49" charset="0"/>
              </a:rPr>
              <a:t>file.OpenText</a:t>
            </a:r>
            <a:r>
              <a:rPr lang="en-US" sz="2400" dirty="0" smtClean="0">
                <a:latin typeface="Consolas" panose="020B0609020204030204" pitchFamily="49" charset="0"/>
              </a:rPr>
              <a:t>();</a:t>
            </a:r>
          </a:p>
          <a:p>
            <a:r>
              <a:rPr lang="en-US" sz="3600" dirty="0" smtClean="0"/>
              <a:t>Switch expressions</a:t>
            </a:r>
          </a:p>
          <a:p>
            <a:r>
              <a:rPr lang="en-US" sz="3600" dirty="0"/>
              <a:t>Default implementation for interface members</a:t>
            </a:r>
          </a:p>
          <a:p>
            <a:r>
              <a:rPr lang="en-US" sz="3600" dirty="0" smtClean="0"/>
              <a:t>IEEE 754-2008 floating point API improvements [</a:t>
            </a:r>
            <a:r>
              <a:rPr lang="en-US" sz="3600" dirty="0" smtClean="0">
                <a:hlinkClick r:id="rId4"/>
              </a:rPr>
              <a:t>introduction</a:t>
            </a:r>
            <a:r>
              <a:rPr lang="en-US" sz="3600" dirty="0" smtClean="0"/>
              <a:t>]</a:t>
            </a:r>
          </a:p>
          <a:p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557" y="289511"/>
            <a:ext cx="2524539" cy="25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05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F# 4.6 [</a:t>
            </a:r>
            <a:r>
              <a:rPr lang="en-US" dirty="0" smtClean="0">
                <a:hlinkClick r:id="rId2"/>
              </a:rPr>
              <a:t>announcement</a:t>
            </a:r>
            <a:r>
              <a:rPr lang="en-US" dirty="0" smtClean="0"/>
              <a:t>]</a:t>
            </a:r>
          </a:p>
          <a:p>
            <a:r>
              <a:rPr lang="en-US" dirty="0"/>
              <a:t>d</a:t>
            </a:r>
            <a:r>
              <a:rPr lang="en-US" dirty="0" smtClean="0"/>
              <a:t>otnet </a:t>
            </a:r>
            <a:r>
              <a:rPr lang="en-US" dirty="0" err="1" smtClean="0"/>
              <a:t>fsi</a:t>
            </a:r>
            <a:r>
              <a:rPr lang="en-US" dirty="0" smtClean="0"/>
              <a:t> - F# interactive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390" y="289511"/>
            <a:ext cx="2505424" cy="250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34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BCL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435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4068806"/>
          </a:xfrm>
        </p:spPr>
        <p:txBody>
          <a:bodyPr/>
          <a:lstStyle/>
          <a:p>
            <a:r>
              <a:rPr lang="en-US" sz="3600" dirty="0" err="1" smtClean="0"/>
              <a:t>System.Text.Json</a:t>
            </a:r>
            <a:endParaRPr lang="en-US" sz="3600" dirty="0" smtClean="0"/>
          </a:p>
          <a:p>
            <a:pPr lvl="1"/>
            <a:r>
              <a:rPr lang="en-US" sz="2400" dirty="0" smtClean="0">
                <a:latin typeface="Consolas" panose="020B0609020204030204" pitchFamily="49" charset="0"/>
              </a:rPr>
              <a:t>Utf8JsonReader</a:t>
            </a:r>
          </a:p>
          <a:p>
            <a:pPr lvl="1"/>
            <a:r>
              <a:rPr lang="en-US" sz="2400" dirty="0" smtClean="0">
                <a:latin typeface="Consolas" panose="020B0609020204030204" pitchFamily="49" charset="0"/>
              </a:rPr>
              <a:t>Utf8JsonWriter</a:t>
            </a:r>
          </a:p>
          <a:p>
            <a:pPr lvl="1"/>
            <a:r>
              <a:rPr lang="en-US" sz="2400" dirty="0" err="1" smtClean="0">
                <a:latin typeface="Consolas" panose="020B0609020204030204" pitchFamily="49" charset="0"/>
              </a:rPr>
              <a:t>JsonDocument</a:t>
            </a:r>
            <a:endParaRPr lang="en-US" sz="2400" dirty="0" smtClean="0">
              <a:latin typeface="Consolas" panose="020B0609020204030204" pitchFamily="49" charset="0"/>
            </a:endParaRPr>
          </a:p>
          <a:p>
            <a:r>
              <a:rPr lang="en-US" sz="3600" dirty="0" smtClean="0"/>
              <a:t>Upcoming: </a:t>
            </a:r>
          </a:p>
          <a:p>
            <a:pPr lvl="1"/>
            <a:r>
              <a:rPr lang="en-US" sz="2800" dirty="0" smtClean="0"/>
              <a:t>POCO </a:t>
            </a:r>
            <a:r>
              <a:rPr lang="en-US" sz="2800" dirty="0" err="1" smtClean="0"/>
              <a:t>serializer</a:t>
            </a:r>
            <a:r>
              <a:rPr lang="en-US" sz="2800" dirty="0" smtClean="0"/>
              <a:t> </a:t>
            </a:r>
          </a:p>
          <a:p>
            <a:pPr lvl="1"/>
            <a:r>
              <a:rPr lang="en-US" sz="2800" dirty="0" smtClean="0"/>
              <a:t>POCO </a:t>
            </a:r>
            <a:r>
              <a:rPr lang="en-US" sz="2800" dirty="0" err="1" smtClean="0"/>
              <a:t>deserializer</a:t>
            </a:r>
            <a:endParaRPr lang="en-US" sz="2800" dirty="0" smtClean="0"/>
          </a:p>
          <a:p>
            <a:r>
              <a:rPr lang="en-US" sz="3600" dirty="0" smtClean="0">
                <a:hlinkClick r:id="rId2"/>
              </a:rPr>
              <a:t>Announcement</a:t>
            </a:r>
            <a:r>
              <a:rPr lang="en-US" sz="3600" dirty="0" smtClean="0"/>
              <a:t> / </a:t>
            </a:r>
            <a:r>
              <a:rPr lang="en-US" sz="3600" dirty="0" smtClean="0">
                <a:hlinkClick r:id="rId3"/>
              </a:rPr>
              <a:t>Roadmap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431" y="289168"/>
            <a:ext cx="2967891" cy="29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2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D BUSINESS TEMPLATE">
  <a:themeElements>
    <a:clrScheme name="WinDays17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F05D02"/>
      </a:accent3>
      <a:accent4>
        <a:srgbClr val="92D05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29DB6171-EB3D-4754-A15B-FECF801DF418}"/>
    </a:ext>
  </a:extLst>
</a:theme>
</file>

<file path=ppt/theme/theme2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3.xml><?xml version="1.0" encoding="utf-8"?>
<a:theme xmlns:a="http://schemas.openxmlformats.org/drawingml/2006/main" name="WD GENERIC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135A5DDB-7F17-48C0-A587-7CC4F5CB451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WinDays19_PPT_template</Template>
  <TotalTime>1497</TotalTime>
  <Words>974</Words>
  <Application>Microsoft Office PowerPoint</Application>
  <PresentationFormat>Widescreen</PresentationFormat>
  <Paragraphs>227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Consolas</vt:lpstr>
      <vt:lpstr>Segoe UI</vt:lpstr>
      <vt:lpstr>Segoe UI Light</vt:lpstr>
      <vt:lpstr>Segoe UI Semilight</vt:lpstr>
      <vt:lpstr>Wingdings</vt:lpstr>
      <vt:lpstr>WD BUSINESS TEMPLATE</vt:lpstr>
      <vt:lpstr>WD TECHNOLOGY TEMPLATE</vt:lpstr>
      <vt:lpstr>WD GENERIC TEMPLATE</vt:lpstr>
      <vt:lpstr>PowerPoint Presentation</vt:lpstr>
      <vt:lpstr>What’s new in  .NET Core 3.0</vt:lpstr>
      <vt:lpstr>PowerPoint Presentation</vt:lpstr>
      <vt:lpstr>Standards and Languages</vt:lpstr>
      <vt:lpstr>.NET Standard 2.1</vt:lpstr>
      <vt:lpstr>C# 8</vt:lpstr>
      <vt:lpstr>F#</vt:lpstr>
      <vt:lpstr>.NET Core BCL and tools</vt:lpstr>
      <vt:lpstr>JSON</vt:lpstr>
      <vt:lpstr>BCL improvements</vt:lpstr>
      <vt:lpstr>.NET Core tools</vt:lpstr>
      <vt:lpstr>.NET Core other</vt:lpstr>
      <vt:lpstr>Windows Desktop</vt:lpstr>
      <vt:lpstr>Windows Desktop</vt:lpstr>
      <vt:lpstr>Tools</vt:lpstr>
      <vt:lpstr>ASP.NET Core</vt:lpstr>
      <vt:lpstr>Razor Components Server-side Blazor</vt:lpstr>
      <vt:lpstr>ASP.NET Core</vt:lpstr>
      <vt:lpstr>SPA templates improvements</vt:lpstr>
      <vt:lpstr>SignalR improvements</vt:lpstr>
      <vt:lpstr>Templates</vt:lpstr>
      <vt:lpstr>Worker Service template</vt:lpstr>
      <vt:lpstr>gRPC template</vt:lpstr>
      <vt:lpstr>Docker</vt:lpstr>
      <vt:lpstr>Other</vt:lpstr>
      <vt:lpstr>Entity Framework Core</vt:lpstr>
      <vt:lpstr>Blazor</vt:lpstr>
      <vt:lpstr>Closing up…</vt:lpstr>
      <vt:lpstr>Current performance</vt:lpstr>
      <vt:lpstr>Future performance</vt:lpstr>
      <vt:lpstr>References</vt:lpstr>
      <vt:lpstr>Conclusion</vt:lpstr>
      <vt:lpstr>Thank you!  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.NET Core 3.0</dc:title>
  <dc:creator>Miroslav Popovic</dc:creator>
  <cp:lastModifiedBy>Miroslav Popovic</cp:lastModifiedBy>
  <cp:revision>175</cp:revision>
  <dcterms:created xsi:type="dcterms:W3CDTF">2019-02-27T20:14:15Z</dcterms:created>
  <dcterms:modified xsi:type="dcterms:W3CDTF">2019-04-04T19:21:37Z</dcterms:modified>
</cp:coreProperties>
</file>